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70" r:id="rId11"/>
    <p:sldId id="269" r:id="rId12"/>
    <p:sldId id="265" r:id="rId13"/>
    <p:sldId id="266" r:id="rId14"/>
    <p:sldId id="268" r:id="rId15"/>
    <p:sldId id="271" r:id="rId16"/>
    <p:sldId id="272" r:id="rId17"/>
    <p:sldId id="273" r:id="rId18"/>
    <p:sldId id="274" r:id="rId19"/>
    <p:sldId id="275" r:id="rId20"/>
    <p:sldId id="289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0" r:id="rId34"/>
    <p:sldId id="290" r:id="rId35"/>
    <p:sldId id="291" r:id="rId36"/>
    <p:sldId id="292" r:id="rId37"/>
    <p:sldId id="294" r:id="rId38"/>
    <p:sldId id="293" r:id="rId39"/>
    <p:sldId id="295" r:id="rId40"/>
    <p:sldId id="296" r:id="rId41"/>
    <p:sldId id="307" r:id="rId42"/>
    <p:sldId id="309" r:id="rId43"/>
    <p:sldId id="308" r:id="rId44"/>
    <p:sldId id="310" r:id="rId45"/>
    <p:sldId id="311" r:id="rId46"/>
  </p:sldIdLst>
  <p:sldSz cx="12192000" cy="6858000"/>
  <p:notesSz cx="6858000" cy="9144000"/>
  <p:embeddedFontLst>
    <p:embeddedFont>
      <p:font typeface="72" panose="020B0503030000000003" pitchFamily="3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Rokkitt" pitchFamily="2" charset="77"/>
      <p:regular r:id="rId61"/>
      <p:bold r:id="rId62"/>
    </p:embeddedFont>
    <p:embeddedFont>
      <p:font typeface="Rubik" pitchFamily="2" charset="-79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tring" id="{360D26B0-A8D8-4CCE-83E3-84B69ED6DE35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7"/>
            <p14:sldId id="270"/>
            <p14:sldId id="269"/>
            <p14:sldId id="265"/>
            <p14:sldId id="266"/>
            <p14:sldId id="268"/>
          </p14:sldIdLst>
        </p14:section>
        <p14:section name="Condiciones" id="{B1147635-2D90-4C2D-A1CC-FDABCCA04038}">
          <p14:sldIdLst>
            <p14:sldId id="271"/>
            <p14:sldId id="272"/>
            <p14:sldId id="273"/>
            <p14:sldId id="274"/>
            <p14:sldId id="275"/>
            <p14:sldId id="289"/>
            <p14:sldId id="276"/>
            <p14:sldId id="277"/>
            <p14:sldId id="278"/>
            <p14:sldId id="279"/>
          </p14:sldIdLst>
        </p14:section>
        <p14:section name="Ejercicio" id="{6CB4E693-ADE2-4D39-97C1-0897DC64EF56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0"/>
          </p14:sldIdLst>
        </p14:section>
        <p14:section name="Switch" id="{8D65F568-BF9B-4173-B050-4502FD5E09F4}">
          <p14:sldIdLst>
            <p14:sldId id="290"/>
            <p14:sldId id="291"/>
            <p14:sldId id="292"/>
            <p14:sldId id="294"/>
            <p14:sldId id="293"/>
            <p14:sldId id="295"/>
            <p14:sldId id="296"/>
            <p14:sldId id="307"/>
            <p14:sldId id="309"/>
            <p14:sldId id="308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1" autoAdjust="0"/>
    <p:restoredTop sz="95574" autoAdjust="0"/>
  </p:normalViewPr>
  <p:slideViewPr>
    <p:cSldViewPr showGuides="1">
      <p:cViewPr varScale="1">
        <p:scale>
          <a:sx n="96" d="100"/>
          <a:sy n="96" d="100"/>
        </p:scale>
        <p:origin x="600" y="160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6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 err="1">
                <a:solidFill>
                  <a:srgbClr val="EF3078"/>
                </a:solidFill>
              </a:rPr>
              <a:t>Strings</a:t>
            </a:r>
            <a:r>
              <a:rPr lang="es-MX" sz="4000" b="1">
                <a:solidFill>
                  <a:srgbClr val="EF3078"/>
                </a:solidFill>
              </a:rPr>
              <a:t> y Condiciones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6A9B0-9220-456D-8487-7019B14E0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88"/>
          <a:stretch/>
        </p:blipFill>
        <p:spPr>
          <a:xfrm>
            <a:off x="0" y="4506"/>
            <a:ext cx="12192000" cy="2891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5C840-BE1C-4B7C-B4BF-BF71157F5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43259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A114D-A831-483A-8844-6455B5C07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82"/>
          <a:stretch/>
        </p:blipFill>
        <p:spPr>
          <a:xfrm>
            <a:off x="0" y="3733800"/>
            <a:ext cx="12192000" cy="31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24BC2-D984-4FF3-93A6-1EE744C0F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8"/>
          <a:stretch/>
        </p:blipFill>
        <p:spPr>
          <a:xfrm>
            <a:off x="0" y="0"/>
            <a:ext cx="1219200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C0353-9217-4A63-9BD1-B1981B6B8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45555"/>
          <a:stretch/>
        </p:blipFill>
        <p:spPr>
          <a:xfrm>
            <a:off x="0" y="2895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360-6540-4985-89BD-414BF321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3" b="34446"/>
          <a:stretch/>
        </p:blipFill>
        <p:spPr>
          <a:xfrm>
            <a:off x="0" y="3733800"/>
            <a:ext cx="12192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7C9B2-A913-4AF8-9FE0-A345707B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44" b="22223"/>
          <a:stretch/>
        </p:blipFill>
        <p:spPr>
          <a:xfrm>
            <a:off x="0" y="4419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238CD-9513-4CE1-B3F0-3A16ECC7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55"/>
          <a:stretch/>
        </p:blipFill>
        <p:spPr>
          <a:xfrm>
            <a:off x="0" y="0"/>
            <a:ext cx="121920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3D1F5-BF4D-4670-B01D-9A3F8E47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5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5BF8D-DD9B-4EC8-9398-BC44A696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/>
          <a:stretch/>
        </p:blipFill>
        <p:spPr>
          <a:xfrm>
            <a:off x="0" y="2743200"/>
            <a:ext cx="1219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EE07-02F7-46A3-BBDE-65CF6DFD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Condiciones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AF0-A588-4783-BF69-33BDB2EEF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5841-51BD-4811-A7CB-9469599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2192-E6B5-47DB-9550-96B1103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Existen instrucciones de control de flujo que nos permiten ejecutar selectivamente ciertos bloques de código. La primera instrucción es el </a:t>
            </a:r>
            <a:r>
              <a:rPr lang="es-MX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Cuando la condición que está dentro de los paréntesis se cumple, entonces las instrucciones dentro del bloque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{ } </a:t>
            </a:r>
            <a:r>
              <a:rPr lang="en-US" dirty="0"/>
              <a:t>se </a:t>
            </a:r>
            <a:r>
              <a:rPr lang="en-US" dirty="0" err="1"/>
              <a:t>ejecutarán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4427-386D-43BC-B701-8432CAC9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95472"/>
            <a:ext cx="622069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88D7-88C9-4DBA-B635-0E7439C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IF-ELSE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A2FF-9E0D-43CA-8F94-3463B6F4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Podemos incluir un segundo bloque, el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, que se ejecuta cuando la condición NO se cumple.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 siempre debe estar ligado a 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D6EC-7977-4E4D-9B08-1A7BC87F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82555"/>
            <a:ext cx="110029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8931-593A-4B14-A65D-840BF1B5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Expresiones </a:t>
            </a:r>
            <a:r>
              <a:rPr lang="es-MX" dirty="0" err="1"/>
              <a:t>boleanas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1479-3ECF-4768-BF69-DB5D64404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990599"/>
            <a:ext cx="11582400" cy="83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Dentro de un IF, debemos poner una expresión </a:t>
            </a:r>
            <a:r>
              <a:rPr lang="es-MX" dirty="0" err="1"/>
              <a:t>boleana</a:t>
            </a:r>
            <a:r>
              <a:rPr lang="es-MX" dirty="0"/>
              <a:t>. Estas pueden ser expresiones </a:t>
            </a:r>
            <a:r>
              <a:rPr lang="es-MX" dirty="0" err="1"/>
              <a:t>boleanas</a:t>
            </a:r>
            <a:r>
              <a:rPr lang="es-MX" dirty="0"/>
              <a:t> simples: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F1410-85C4-4F82-920B-AB507F83AF80}"/>
              </a:ext>
            </a:extLst>
          </p:cNvPr>
          <p:cNvSpPr/>
          <p:nvPr/>
        </p:nvSpPr>
        <p:spPr>
          <a:xfrm>
            <a:off x="304800" y="1905000"/>
            <a:ext cx="6477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  hour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letter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"You selected option 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C9C11-9FBB-41EE-BBDF-F3352D3BDDDA}"/>
              </a:ext>
            </a:extLst>
          </p:cNvPr>
          <p:cNvSpPr/>
          <p:nvPr/>
        </p:nvSpPr>
        <p:spPr>
          <a:xfrm>
            <a:off x="321733" y="4690533"/>
            <a:ext cx="117348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((hour 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&amp;&amp; (hour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 store is open!"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'u'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  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"Letter is a vocal!"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6EAF0-56A6-4188-89F6-E25541F4B021}"/>
              </a:ext>
            </a:extLst>
          </p:cNvPr>
          <p:cNvSpPr txBox="1">
            <a:spLocks/>
          </p:cNvSpPr>
          <p:nvPr/>
        </p:nvSpPr>
        <p:spPr>
          <a:xfrm>
            <a:off x="228600" y="3936325"/>
            <a:ext cx="11582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O expresiones </a:t>
            </a:r>
            <a:r>
              <a:rPr lang="es-MX" dirty="0" err="1"/>
              <a:t>boleanas</a:t>
            </a:r>
            <a:r>
              <a:rPr lang="es-MX" dirty="0"/>
              <a:t> complejas:</a:t>
            </a:r>
          </a:p>
        </p:txBody>
      </p:sp>
    </p:spTree>
    <p:extLst>
      <p:ext uri="{BB962C8B-B14F-4D97-AF65-F5344CB8AC3E}">
        <p14:creationId xmlns:p14="http://schemas.microsoft.com/office/powerpoint/2010/main" val="35255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31791-283D-4CB5-9E1E-165A66A2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¿Qué es un </a:t>
            </a:r>
            <a:r>
              <a:rPr lang="es-MX" dirty="0" err="1"/>
              <a:t>String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AD069-703A-4DAF-90B3-1A31D1F1A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33" t="-6778" r="1832" b="11110"/>
          <a:stretch/>
        </p:blipFill>
        <p:spPr>
          <a:xfrm>
            <a:off x="262466" y="110066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6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CD122-762A-4806-91A1-CB4358D2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76E32-B82F-47B7-8D67-71BE3B66B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-1" y="0"/>
            <a:ext cx="12212053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CC92D-F2B0-4280-B5F0-F09BD317F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/>
          <a:stretch/>
        </p:blipFill>
        <p:spPr>
          <a:xfrm>
            <a:off x="0" y="2133600"/>
            <a:ext cx="1221205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07AFE-11CC-46AB-B260-984CD882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8"/>
          <a:stretch/>
        </p:blipFill>
        <p:spPr>
          <a:xfrm>
            <a:off x="0" y="2743201"/>
            <a:ext cx="12192000" cy="4114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D2E8E-986B-4170-9B1B-37CA2601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91"/>
          <a:stretch/>
        </p:blipFill>
        <p:spPr>
          <a:xfrm>
            <a:off x="0" y="1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6778E-EA45-491F-A330-6CCC144C7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4"/>
          <a:stretch/>
        </p:blipFill>
        <p:spPr>
          <a:xfrm>
            <a:off x="0" y="2514601"/>
            <a:ext cx="12192000" cy="434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7DBBA-B1A3-4011-8E7B-5754B8B71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25"/>
          <a:stretch/>
        </p:blipFill>
        <p:spPr>
          <a:xfrm>
            <a:off x="0" y="1"/>
            <a:ext cx="12192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89A6-DB70-4F26-A22E-C7938BD2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DD25-3B52-41BE-8926-E7E58A94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7CC5A-C094-4044-8D00-11B4EE51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6760F-4A3B-4E64-A3C8-AD8C81A0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CD30E-C2BC-40A1-9BFB-CADD3C0C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D95EE-53FF-47D2-9215-490D1673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C02-587B-40E7-867D-36A4A3BA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8688-C54F-4639-9935-272EF5C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133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/>
              <a:t> es un conjunto de caracteres. No es una variable primitiva, pues está compuesta de por lo menos dos caracteres.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Veamos el siguiente ejemplo: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E5A87-E8B1-4E84-B903-B7C4DCB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4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CF03A-E1BF-42ED-A418-4C6C0FEC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63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0A206-F4D3-490B-BACE-D86652E7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F2323-15D6-4C64-AB05-999D7C74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09"/>
          <a:stretch/>
        </p:blipFill>
        <p:spPr>
          <a:xfrm>
            <a:off x="0" y="2819401"/>
            <a:ext cx="12192000" cy="403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C3DF5-85FB-4340-A338-29E3CAAF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0"/>
          <a:stretch/>
        </p:blipFill>
        <p:spPr>
          <a:xfrm>
            <a:off x="0" y="1"/>
            <a:ext cx="1219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37C7-0993-427E-837C-F1EE763E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4023-6AFB-41C0-9923-89EE93C0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p, table, food&#10;&#10;Description automatically generated">
            <a:extLst>
              <a:ext uri="{FF2B5EF4-FFF2-40B4-BE49-F238E27FC236}">
                <a16:creationId xmlns:a16="http://schemas.microsoft.com/office/drawing/2014/main" id="{38E16173-9EEE-4141-B10A-EA060044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00" l="10000" r="90000">
                        <a14:foregroundMark x1="38111" y1="91100" x2="52444" y2="91700"/>
                        <a14:foregroundMark x1="21667" y1="63600" x2="22111" y2="6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10" y="1219200"/>
            <a:ext cx="1813084" cy="2014538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70BB7F-B3C1-47F8-A7D6-298134F0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2619" r="98214">
                        <a14:foregroundMark x1="7857" y1="44354" x2="5357" y2="58440"/>
                        <a14:foregroundMark x1="5357" y1="58440" x2="9167" y2="64843"/>
                        <a14:foregroundMark x1="9167" y1="64843" x2="7143" y2="57858"/>
                        <a14:foregroundMark x1="7143" y1="57858" x2="9286" y2="52503"/>
                        <a14:foregroundMark x1="2976" y1="57043" x2="3333" y2="57742"/>
                        <a14:foregroundMark x1="93452" y1="34109" x2="89762" y2="48312"/>
                        <a14:foregroundMark x1="89762" y1="48312" x2="93095" y2="40978"/>
                        <a14:foregroundMark x1="93095" y1="40978" x2="93717" y2="30559"/>
                        <a14:foregroundMark x1="94076" y1="30404" x2="94286" y2="35274"/>
                        <a14:foregroundMark x1="94286" y1="35274" x2="90595" y2="41327"/>
                        <a14:foregroundMark x1="90595" y1="41327" x2="91190" y2="40279"/>
                        <a14:foregroundMark x1="95357" y1="31898" x2="97927" y2="35704"/>
                        <a14:foregroundMark x1="98630" y1="38908" x2="93452" y2="43772"/>
                        <a14:foregroundMark x1="93452" y1="43772" x2="91548" y2="44587"/>
                        <a14:foregroundMark x1="96784" y1="36259" x2="96310" y2="35390"/>
                        <a14:backgroundMark x1="94286" y1="26310" x2="94167" y2="27241"/>
                        <a14:backgroundMark x1="98333" y1="35506" x2="99881" y2="38300"/>
                        <a14:backgroundMark x1="93571" y1="25844" x2="95476" y2="29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72" y="1537795"/>
            <a:ext cx="1543922" cy="157884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1983CD-7861-454F-8849-76C393B9E002}"/>
              </a:ext>
            </a:extLst>
          </p:cNvPr>
          <p:cNvGrpSpPr/>
          <p:nvPr/>
        </p:nvGrpSpPr>
        <p:grpSpPr>
          <a:xfrm>
            <a:off x="266094" y="1210733"/>
            <a:ext cx="1842700" cy="2319882"/>
            <a:chOff x="266094" y="1210733"/>
            <a:chExt cx="1842700" cy="2319882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CB763F66-85A2-4D70-9E80-1D1C944C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94" y="1210733"/>
              <a:ext cx="948287" cy="711215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5798DAE6-672D-4DAF-B809-95BA4F3C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50" y="1544669"/>
              <a:ext cx="1440630" cy="1473215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5502DD1-24D1-471E-BAF2-11826578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64" y="2057400"/>
              <a:ext cx="1440630" cy="1473215"/>
            </a:xfrm>
            <a:prstGeom prst="rect">
              <a:avLst/>
            </a:prstGeom>
          </p:spPr>
        </p:pic>
      </p:grpSp>
      <p:pic>
        <p:nvPicPr>
          <p:cNvPr id="17" name="Picture 16" descr="A picture containing cup, table, coffee, sitting&#10;&#10;Description automatically generated">
            <a:extLst>
              <a:ext uri="{FF2B5EF4-FFF2-40B4-BE49-F238E27FC236}">
                <a16:creationId xmlns:a16="http://schemas.microsoft.com/office/drawing/2014/main" id="{C7B49107-93B7-4C0D-B270-47C63FB3AE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4"/>
          <a:stretch/>
        </p:blipFill>
        <p:spPr>
          <a:xfrm>
            <a:off x="8157102" y="1322602"/>
            <a:ext cx="1159291" cy="20092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CEDD58-C1AC-4FA3-B0FF-47FC01B72A71}"/>
              </a:ext>
            </a:extLst>
          </p:cNvPr>
          <p:cNvCxnSpPr/>
          <p:nvPr/>
        </p:nvCxnSpPr>
        <p:spPr>
          <a:xfrm>
            <a:off x="24384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460F10-D2D6-433B-90D3-C81E7E53AA90}"/>
              </a:ext>
            </a:extLst>
          </p:cNvPr>
          <p:cNvCxnSpPr/>
          <p:nvPr/>
        </p:nvCxnSpPr>
        <p:spPr>
          <a:xfrm>
            <a:off x="48768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4D8C1-DD10-42DB-A752-AF39F66A671C}"/>
              </a:ext>
            </a:extLst>
          </p:cNvPr>
          <p:cNvCxnSpPr/>
          <p:nvPr/>
        </p:nvCxnSpPr>
        <p:spPr>
          <a:xfrm>
            <a:off x="73152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AA453C-B613-4DF8-8AD8-3D6A5C61EB74}"/>
              </a:ext>
            </a:extLst>
          </p:cNvPr>
          <p:cNvCxnSpPr/>
          <p:nvPr/>
        </p:nvCxnSpPr>
        <p:spPr>
          <a:xfrm>
            <a:off x="97536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C4809-ADEF-46F1-9761-F5601281389B}"/>
              </a:ext>
            </a:extLst>
          </p:cNvPr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4BA579-70EC-4514-B6A5-040E27C294A6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A7576D-FEE1-485D-B01C-8045687F8CA3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09609D4-96AC-40AB-A46E-B6D091504451}"/>
              </a:ext>
            </a:extLst>
          </p:cNvPr>
          <p:cNvSpPr/>
          <p:nvPr/>
        </p:nvSpPr>
        <p:spPr>
          <a:xfrm>
            <a:off x="0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Lunes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1F3269-A279-45B7-A6B2-77D46984A190}"/>
              </a:ext>
            </a:extLst>
          </p:cNvPr>
          <p:cNvSpPr/>
          <p:nvPr/>
        </p:nvSpPr>
        <p:spPr>
          <a:xfrm>
            <a:off x="2438399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Martes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3B2AEC-44D8-4D15-9F09-862335E176BB}"/>
              </a:ext>
            </a:extLst>
          </p:cNvPr>
          <p:cNvSpPr/>
          <p:nvPr/>
        </p:nvSpPr>
        <p:spPr>
          <a:xfrm>
            <a:off x="4876798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Miércoles y Jueves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2E4A8A-64B9-489E-9272-4393861EC34E}"/>
              </a:ext>
            </a:extLst>
          </p:cNvPr>
          <p:cNvSpPr/>
          <p:nvPr/>
        </p:nvSpPr>
        <p:spPr>
          <a:xfrm>
            <a:off x="7315197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Viernes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6C45C-1439-4A63-8D87-084E7BE973D5}"/>
              </a:ext>
            </a:extLst>
          </p:cNvPr>
          <p:cNvSpPr/>
          <p:nvPr/>
        </p:nvSpPr>
        <p:spPr>
          <a:xfrm>
            <a:off x="9753596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Sábado y Domingo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D64C3A-B9DA-467B-B745-40C31DE64D4E}"/>
              </a:ext>
            </a:extLst>
          </p:cNvPr>
          <p:cNvSpPr txBox="1"/>
          <p:nvPr/>
        </p:nvSpPr>
        <p:spPr>
          <a:xfrm>
            <a:off x="2840589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$49.00</a:t>
            </a:r>
            <a:endParaRPr lang="en-US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BD9AF-E0A8-4A0C-AE20-2E5A0D8EDE10}"/>
              </a:ext>
            </a:extLst>
          </p:cNvPr>
          <p:cNvSpPr txBox="1"/>
          <p:nvPr/>
        </p:nvSpPr>
        <p:spPr>
          <a:xfrm>
            <a:off x="5297313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$35.00</a:t>
            </a:r>
            <a:endParaRPr lang="en-US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0D7DFC-4565-41C5-8D2B-F951AD00C94A}"/>
              </a:ext>
            </a:extLst>
          </p:cNvPr>
          <p:cNvSpPr txBox="1"/>
          <p:nvPr/>
        </p:nvSpPr>
        <p:spPr>
          <a:xfrm>
            <a:off x="7754037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$30.00</a:t>
            </a:r>
            <a:endParaRPr lang="en-US" sz="3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119587-D8F8-4151-BEE2-70693184CE0E}"/>
              </a:ext>
            </a:extLst>
          </p:cNvPr>
          <p:cNvSpPr txBox="1"/>
          <p:nvPr/>
        </p:nvSpPr>
        <p:spPr>
          <a:xfrm>
            <a:off x="9753616" y="3465493"/>
            <a:ext cx="2438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No hay promociones!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283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3598"/>
            <a:ext cx="10058400" cy="57658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537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838199"/>
            <a:ext cx="6400800" cy="43180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FAD7-4952-4C28-B28D-29BD57997AEA}"/>
              </a:ext>
            </a:extLst>
          </p:cNvPr>
          <p:cNvSpPr txBox="1"/>
          <p:nvPr/>
        </p:nvSpPr>
        <p:spPr>
          <a:xfrm>
            <a:off x="7010400" y="495299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El programa no detecta escenarios en donde los días están mal escritos.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51526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609600" y="838199"/>
            <a:ext cx="10058400" cy="57554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304800" y="838199"/>
            <a:ext cx="6400800" cy="36317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6BE04-A8D4-47D7-9362-E8716FA1674A}"/>
              </a:ext>
            </a:extLst>
          </p:cNvPr>
          <p:cNvSpPr txBox="1"/>
          <p:nvPr/>
        </p:nvSpPr>
        <p:spPr>
          <a:xfrm>
            <a:off x="7010400" y="495299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17338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533400" y="1524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74329-4969-44E2-B907-D79B16FA69B6}"/>
              </a:ext>
            </a:extLst>
          </p:cNvPr>
          <p:cNvSpPr/>
          <p:nvPr/>
        </p:nvSpPr>
        <p:spPr>
          <a:xfrm>
            <a:off x="17406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S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3C7EC-D56D-429D-8F5C-889C07718083}"/>
              </a:ext>
            </a:extLst>
          </p:cNvPr>
          <p:cNvSpPr/>
          <p:nvPr/>
        </p:nvSpPr>
        <p:spPr>
          <a:xfrm>
            <a:off x="23083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u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CE5D3-3F12-4269-AB2C-4E2EBF61FDE7}"/>
              </a:ext>
            </a:extLst>
          </p:cNvPr>
          <p:cNvSpPr/>
          <p:nvPr/>
        </p:nvSpPr>
        <p:spPr>
          <a:xfrm>
            <a:off x="287906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p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0F930-7A7C-43CC-BFBE-1556B3CFC150}"/>
              </a:ext>
            </a:extLst>
          </p:cNvPr>
          <p:cNvSpPr/>
          <p:nvPr/>
        </p:nvSpPr>
        <p:spPr>
          <a:xfrm>
            <a:off x="344683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e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68318-F1A3-424E-BEB8-5639D563946E}"/>
              </a:ext>
            </a:extLst>
          </p:cNvPr>
          <p:cNvSpPr/>
          <p:nvPr/>
        </p:nvSpPr>
        <p:spPr>
          <a:xfrm>
            <a:off x="401460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E6F-C574-4008-8692-164C6811686E}"/>
              </a:ext>
            </a:extLst>
          </p:cNvPr>
          <p:cNvSpPr/>
          <p:nvPr/>
        </p:nvSpPr>
        <p:spPr>
          <a:xfrm>
            <a:off x="458237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8A918-9E62-470C-BB2B-E66A0BD46A86}"/>
              </a:ext>
            </a:extLst>
          </p:cNvPr>
          <p:cNvSpPr/>
          <p:nvPr/>
        </p:nvSpPr>
        <p:spPr>
          <a:xfrm>
            <a:off x="515014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2DB82-DEE5-48F9-9163-A61FA6D21559}"/>
              </a:ext>
            </a:extLst>
          </p:cNvPr>
          <p:cNvSpPr/>
          <p:nvPr/>
        </p:nvSpPr>
        <p:spPr>
          <a:xfrm>
            <a:off x="5717919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a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468B5-71A8-4D02-82D0-CDD26265CB5E}"/>
              </a:ext>
            </a:extLst>
          </p:cNvPr>
          <p:cNvSpPr/>
          <p:nvPr/>
        </p:nvSpPr>
        <p:spPr>
          <a:xfrm>
            <a:off x="6285690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C8BE5-78B9-4D37-BBC0-83B597CD8336}"/>
              </a:ext>
            </a:extLst>
          </p:cNvPr>
          <p:cNvSpPr/>
          <p:nvPr/>
        </p:nvSpPr>
        <p:spPr>
          <a:xfrm>
            <a:off x="6853461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A1091-1DCA-45F9-AB4C-C1DC69FA6314}"/>
              </a:ext>
            </a:extLst>
          </p:cNvPr>
          <p:cNvSpPr/>
          <p:nvPr/>
        </p:nvSpPr>
        <p:spPr>
          <a:xfrm>
            <a:off x="7421232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B633CD-E3A6-48F2-81E7-D04E61BF0E28}"/>
              </a:ext>
            </a:extLst>
          </p:cNvPr>
          <p:cNvSpPr/>
          <p:nvPr/>
        </p:nvSpPr>
        <p:spPr>
          <a:xfrm>
            <a:off x="79890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B00B3-D45F-42E5-BA26-B0E226B85E2A}"/>
              </a:ext>
            </a:extLst>
          </p:cNvPr>
          <p:cNvSpPr/>
          <p:nvPr/>
        </p:nvSpPr>
        <p:spPr>
          <a:xfrm>
            <a:off x="85567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W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9009F-59B1-45EF-B9F8-4A8108D4DEBF}"/>
              </a:ext>
            </a:extLst>
          </p:cNvPr>
          <p:cNvSpPr/>
          <p:nvPr/>
        </p:nvSpPr>
        <p:spPr>
          <a:xfrm>
            <a:off x="912454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B69D5D-9D27-4324-88EF-1C9D09DE860D}"/>
              </a:ext>
            </a:extLst>
          </p:cNvPr>
          <p:cNvSpPr/>
          <p:nvPr/>
        </p:nvSpPr>
        <p:spPr>
          <a:xfrm>
            <a:off x="969231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F613F-13AB-4001-B351-8CF01001FD28}"/>
              </a:ext>
            </a:extLst>
          </p:cNvPr>
          <p:cNvSpPr/>
          <p:nvPr/>
        </p:nvSpPr>
        <p:spPr>
          <a:xfrm>
            <a:off x="1026008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l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FA7691-7149-48B3-BAD1-44A3880792D7}"/>
              </a:ext>
            </a:extLst>
          </p:cNvPr>
          <p:cNvSpPr/>
          <p:nvPr/>
        </p:nvSpPr>
        <p:spPr>
          <a:xfrm>
            <a:off x="1082785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22674-BD8E-48E9-9D10-89AFFC20F955}"/>
              </a:ext>
            </a:extLst>
          </p:cNvPr>
          <p:cNvSpPr/>
          <p:nvPr/>
        </p:nvSpPr>
        <p:spPr>
          <a:xfrm>
            <a:off x="11395629" y="2174811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\0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90843B-F390-436D-ADE0-BEE83AEE143A}"/>
              </a:ext>
            </a:extLst>
          </p:cNvPr>
          <p:cNvSpPr/>
          <p:nvPr/>
        </p:nvSpPr>
        <p:spPr>
          <a:xfrm>
            <a:off x="381000" y="2175142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DATA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8B7429-D982-4A40-BCD9-07ED2BC1A85E}"/>
              </a:ext>
            </a:extLst>
          </p:cNvPr>
          <p:cNvSpPr/>
          <p:nvPr/>
        </p:nvSpPr>
        <p:spPr>
          <a:xfrm>
            <a:off x="381000" y="3168453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INDEX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199833-DCE1-4651-924D-F1FADEFA83DF}"/>
              </a:ext>
            </a:extLst>
          </p:cNvPr>
          <p:cNvSpPr/>
          <p:nvPr/>
        </p:nvSpPr>
        <p:spPr>
          <a:xfrm>
            <a:off x="1740603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779322-34A0-44BF-8B1D-72E843D117EC}"/>
              </a:ext>
            </a:extLst>
          </p:cNvPr>
          <p:cNvSpPr/>
          <p:nvPr/>
        </p:nvSpPr>
        <p:spPr>
          <a:xfrm>
            <a:off x="230837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45C70E-3761-4770-84DE-87CE707010C2}"/>
              </a:ext>
            </a:extLst>
          </p:cNvPr>
          <p:cNvSpPr/>
          <p:nvPr/>
        </p:nvSpPr>
        <p:spPr>
          <a:xfrm>
            <a:off x="287906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9BBDAA-566D-48AF-8209-96B0B2EAF66A}"/>
              </a:ext>
            </a:extLst>
          </p:cNvPr>
          <p:cNvSpPr/>
          <p:nvPr/>
        </p:nvSpPr>
        <p:spPr>
          <a:xfrm>
            <a:off x="3446835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E54F8F-428A-4DE4-B225-BBBA30EC0385}"/>
              </a:ext>
            </a:extLst>
          </p:cNvPr>
          <p:cNvSpPr/>
          <p:nvPr/>
        </p:nvSpPr>
        <p:spPr>
          <a:xfrm>
            <a:off x="4014606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60B94-4D79-458A-A719-457BF7C4A57D}"/>
              </a:ext>
            </a:extLst>
          </p:cNvPr>
          <p:cNvSpPr/>
          <p:nvPr/>
        </p:nvSpPr>
        <p:spPr>
          <a:xfrm>
            <a:off x="4582377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C68A3-7A4A-4849-BF29-350F755C7FC9}"/>
              </a:ext>
            </a:extLst>
          </p:cNvPr>
          <p:cNvSpPr/>
          <p:nvPr/>
        </p:nvSpPr>
        <p:spPr>
          <a:xfrm>
            <a:off x="5150148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76FAD-B618-4C1A-89A1-55A86C5B634F}"/>
              </a:ext>
            </a:extLst>
          </p:cNvPr>
          <p:cNvSpPr/>
          <p:nvPr/>
        </p:nvSpPr>
        <p:spPr>
          <a:xfrm>
            <a:off x="5717919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A0B13-4FAD-4C3C-B2E5-509507E5E220}"/>
              </a:ext>
            </a:extLst>
          </p:cNvPr>
          <p:cNvSpPr/>
          <p:nvPr/>
        </p:nvSpPr>
        <p:spPr>
          <a:xfrm>
            <a:off x="6285690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8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5349B9-C948-47AA-94D0-4F8D1AE2C845}"/>
              </a:ext>
            </a:extLst>
          </p:cNvPr>
          <p:cNvSpPr/>
          <p:nvPr/>
        </p:nvSpPr>
        <p:spPr>
          <a:xfrm>
            <a:off x="6853461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9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E7DF69-C10B-4DD0-857E-E0B6A6301F95}"/>
              </a:ext>
            </a:extLst>
          </p:cNvPr>
          <p:cNvSpPr/>
          <p:nvPr/>
        </p:nvSpPr>
        <p:spPr>
          <a:xfrm>
            <a:off x="7421232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77615-D7D2-47E7-95A8-51DD4F05D49C}"/>
              </a:ext>
            </a:extLst>
          </p:cNvPr>
          <p:cNvSpPr/>
          <p:nvPr/>
        </p:nvSpPr>
        <p:spPr>
          <a:xfrm>
            <a:off x="799852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B6530-B518-401C-A936-A89E645EE4C1}"/>
              </a:ext>
            </a:extLst>
          </p:cNvPr>
          <p:cNvSpPr/>
          <p:nvPr/>
        </p:nvSpPr>
        <p:spPr>
          <a:xfrm>
            <a:off x="8556774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F85504-3E17-4ED5-ACD3-2D3C916205C1}"/>
              </a:ext>
            </a:extLst>
          </p:cNvPr>
          <p:cNvSpPr/>
          <p:nvPr/>
        </p:nvSpPr>
        <p:spPr>
          <a:xfrm>
            <a:off x="9124545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855E-3937-4C58-A699-61797D8809B4}"/>
              </a:ext>
            </a:extLst>
          </p:cNvPr>
          <p:cNvSpPr/>
          <p:nvPr/>
        </p:nvSpPr>
        <p:spPr>
          <a:xfrm>
            <a:off x="9692316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6EAFB6-9F25-49FF-98BB-4BF32F3C7382}"/>
              </a:ext>
            </a:extLst>
          </p:cNvPr>
          <p:cNvSpPr/>
          <p:nvPr/>
        </p:nvSpPr>
        <p:spPr>
          <a:xfrm>
            <a:off x="10260087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8D355-944D-47CF-93B0-E969F8D0FB82}"/>
              </a:ext>
            </a:extLst>
          </p:cNvPr>
          <p:cNvSpPr/>
          <p:nvPr/>
        </p:nvSpPr>
        <p:spPr>
          <a:xfrm>
            <a:off x="1082785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8E5A64-0E29-4380-9BE7-AA3F8E7EB2C3}"/>
              </a:ext>
            </a:extLst>
          </p:cNvPr>
          <p:cNvSpPr/>
          <p:nvPr/>
        </p:nvSpPr>
        <p:spPr>
          <a:xfrm>
            <a:off x="11395629" y="3183071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A74A8-E34A-4236-A04B-F0908B4A7C0E}"/>
              </a:ext>
            </a:extLst>
          </p:cNvPr>
          <p:cNvSpPr txBox="1"/>
          <p:nvPr/>
        </p:nvSpPr>
        <p:spPr>
          <a:xfrm>
            <a:off x="990600" y="4343400"/>
            <a:ext cx="11049000" cy="21452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Importante dos cosas: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conteo de los índices comienza en 0.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‘S’ 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índice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Para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indicar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que el String termina, Java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almacena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NULL (\0)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al final de la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cadena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pic>
        <p:nvPicPr>
          <p:cNvPr id="54" name="Graphic 53" descr="Warning">
            <a:extLst>
              <a:ext uri="{FF2B5EF4-FFF2-40B4-BE49-F238E27FC236}">
                <a16:creationId xmlns:a16="http://schemas.microsoft.com/office/drawing/2014/main" id="{2E94E3FB-1685-4684-AD89-94F6424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487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00"/>
                            </p:stCondLst>
                            <p:childTnLst>
                              <p:par>
                                <p:cTn id="1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000"/>
                            </p:stCondLst>
                            <p:childTnLst>
                              <p:par>
                                <p:cTn id="1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196-48A3-4DAD-875A-7B032DBC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6A18-D8C7-439F-8363-3B31D3A8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/>
              <a:t>switch</a:t>
            </a:r>
            <a:r>
              <a:rPr lang="es-MX" dirty="0"/>
              <a:t> es una instrucción condicional que nos permite determinar múltiples caminos a partir de una expresión integral.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Podemos utilizar una variable numérica o texto para generar los distintos caminos.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El </a:t>
            </a:r>
            <a:r>
              <a:rPr lang="es-MX" dirty="0" err="1"/>
              <a:t>switch</a:t>
            </a:r>
            <a:r>
              <a:rPr lang="es-MX" dirty="0"/>
              <a:t> está compuesto por tres elementos:</a:t>
            </a:r>
          </a:p>
          <a:p>
            <a:pPr marL="514350" indent="-514350">
              <a:buAutoNum type="arabicPeriod"/>
            </a:pPr>
            <a:r>
              <a:rPr lang="es-MX" dirty="0" err="1"/>
              <a:t>Switch</a:t>
            </a:r>
            <a:endParaRPr lang="es-MX" dirty="0"/>
          </a:p>
          <a:p>
            <a:pPr marL="514350" indent="-514350">
              <a:buAutoNum type="arabicPeriod"/>
            </a:pPr>
            <a:r>
              <a:rPr lang="es-MX" dirty="0"/>
              <a:t>Case</a:t>
            </a:r>
          </a:p>
          <a:p>
            <a:pPr marL="514350" indent="-514350">
              <a:buAutoNum type="arabicPeriod"/>
            </a:pPr>
            <a:r>
              <a:rPr lang="es-MX" dirty="0"/>
              <a:t>Default (opcional)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7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0721D-6B17-4248-978D-FEA301ABF78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743200" y="2052073"/>
            <a:ext cx="5181600" cy="233927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7A0263-2445-424F-B7FE-6EC25B7C206C}"/>
              </a:ext>
            </a:extLst>
          </p:cNvPr>
          <p:cNvSpPr txBox="1"/>
          <p:nvPr/>
        </p:nvSpPr>
        <p:spPr>
          <a:xfrm>
            <a:off x="7924800" y="1590408"/>
            <a:ext cx="4038600" cy="923330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Especificamos cada camino utilizando la sintaxis: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caso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DC08E1-BF72-4614-ABF7-7134891F407E}"/>
              </a:ext>
            </a:extLst>
          </p:cNvPr>
          <p:cNvSpPr txBox="1"/>
          <p:nvPr/>
        </p:nvSpPr>
        <p:spPr>
          <a:xfrm>
            <a:off x="7848600" y="362664"/>
            <a:ext cx="4114800" cy="646331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Especificamos</a:t>
            </a:r>
            <a:r>
              <a:rPr lang="en-US" dirty="0"/>
              <a:t> la </a:t>
            </a:r>
            <a:r>
              <a:rPr lang="en-US" dirty="0" err="1"/>
              <a:t>condici</a:t>
            </a:r>
            <a:r>
              <a:rPr lang="es-MX" dirty="0" err="1"/>
              <a:t>ón</a:t>
            </a:r>
            <a:r>
              <a:rPr lang="es-MX" dirty="0"/>
              <a:t> usando:</a:t>
            </a:r>
          </a:p>
          <a:p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expresion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integral&gt;)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D5C413-4E18-4EF6-8287-8D0E625B3CF3}"/>
              </a:ext>
            </a:extLst>
          </p:cNvPr>
          <p:cNvCxnSpPr>
            <a:cxnSpLocks/>
          </p:cNvCxnSpPr>
          <p:nvPr/>
        </p:nvCxnSpPr>
        <p:spPr>
          <a:xfrm flipH="1">
            <a:off x="1981200" y="1008995"/>
            <a:ext cx="5867400" cy="1011166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00300-A2AB-4C84-8688-10F766503CFC}"/>
              </a:ext>
            </a:extLst>
          </p:cNvPr>
          <p:cNvSpPr txBox="1"/>
          <p:nvPr/>
        </p:nvSpPr>
        <p:spPr>
          <a:xfrm>
            <a:off x="7924800" y="2057400"/>
            <a:ext cx="4038600" cy="1754326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La sentencia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break</a:t>
            </a:r>
            <a:r>
              <a:rPr lang="es-MX" dirty="0"/>
              <a:t> se agrega para salir del bloque </a:t>
            </a:r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 {}</a:t>
            </a:r>
          </a:p>
          <a:p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dirty="0"/>
              <a:t>Si no agregamos esta instrucción, el programa se saltaría a los siguientes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BE8DC9-ADAA-47FE-9DB6-9B1339B9DE3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2133600" y="2743200"/>
            <a:ext cx="5791200" cy="191363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09600" y="474345"/>
            <a:ext cx="6553200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default: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25A9C-94FC-498E-8F00-D6E9F5DEB1A5}"/>
              </a:ext>
            </a:extLst>
          </p:cNvPr>
          <p:cNvSpPr txBox="1"/>
          <p:nvPr/>
        </p:nvSpPr>
        <p:spPr>
          <a:xfrm>
            <a:off x="7924801" y="1371600"/>
            <a:ext cx="4038600" cy="2308324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m</a:t>
            </a:r>
            <a:r>
              <a:rPr lang="es-MX" dirty="0" err="1"/>
              <a:t>últiples</a:t>
            </a:r>
            <a:r>
              <a:rPr lang="es-MX" dirty="0"/>
              <a:t> casos con la misma lógica, podemos indicar 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&lt;scenario1&gt;: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&lt;scenario2&gt;: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&lt;scenario3&gt;: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code;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break;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44565D-4DD0-4742-BDAF-C8F2984EEEB8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276600" y="2525762"/>
            <a:ext cx="4648201" cy="1970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0612F4-5325-457F-BEE1-9FC58EAF61FA}"/>
              </a:ext>
            </a:extLst>
          </p:cNvPr>
          <p:cNvSpPr txBox="1"/>
          <p:nvPr/>
        </p:nvSpPr>
        <p:spPr>
          <a:xfrm>
            <a:off x="7924800" y="4066864"/>
            <a:ext cx="4038600" cy="1200329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También podemos especificar un caso por default: </a:t>
            </a:r>
          </a:p>
          <a:p>
            <a:endParaRPr lang="es-MX" dirty="0"/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default: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3A2EEE-6A81-4F7B-B8E0-0D3F5EEC630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00600" y="4667029"/>
            <a:ext cx="3124200" cy="600164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901053-DC58-481A-A938-450D69CCC27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971801" y="2525762"/>
            <a:ext cx="4953000" cy="446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B908D-5B42-4AB2-BEC1-3C44D984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715337-BB00-4915-974F-08A70957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8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410A-25E5-4846-B9B9-DE8A7EE9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313A-1228-4F89-8854-93CEE452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6667"/>
          <a:stretch/>
        </p:blipFill>
        <p:spPr>
          <a:xfrm>
            <a:off x="0" y="1600200"/>
            <a:ext cx="121920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FA6F-0A74-45D3-A4AE-760D9C6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b="53334"/>
          <a:stretch/>
        </p:blipFill>
        <p:spPr>
          <a:xfrm>
            <a:off x="0" y="2286000"/>
            <a:ext cx="121920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1B091-4FA8-4181-B0BA-42E64D1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60" b="35064"/>
          <a:stretch/>
        </p:blipFill>
        <p:spPr>
          <a:xfrm>
            <a:off x="0" y="3429000"/>
            <a:ext cx="12192000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DBD21-F757-447F-8ABB-437614E3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4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8F31D-BA6E-438D-8D13-5C2E748A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88A19-035C-4F23-B2F7-46DBF8D4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8DBBC-250E-42FC-BE97-0189A4B0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/>
          <a:stretch/>
        </p:blipFill>
        <p:spPr>
          <a:xfrm>
            <a:off x="0" y="4114800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DA40A-674A-4EA6-95E7-5DEC9177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0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76228-CD6F-47CB-9C11-CE661AA1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65EF7-D044-401C-A928-B535C142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0" y="0"/>
            <a:ext cx="121920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BB62-9C48-4D65-BD66-29A8FC4B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 b="57778"/>
          <a:stretch/>
        </p:blipFill>
        <p:spPr>
          <a:xfrm>
            <a:off x="0" y="2133600"/>
            <a:ext cx="1219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F9FB8-DF0D-4092-BA83-4AE3F1EC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 b="43333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4C4B-0A25-4DAE-8729-863D82899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66" b="27778"/>
          <a:stretch/>
        </p:blipFill>
        <p:spPr>
          <a:xfrm>
            <a:off x="0" y="3886200"/>
            <a:ext cx="121920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EFD3D-5787-41B4-BAC1-6A4440B0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2"/>
          <a:stretch/>
        </p:blipFill>
        <p:spPr>
          <a:xfrm>
            <a:off x="0" y="49530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7A1E0-E7F0-4638-905C-7F06E91A4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6"/>
          <a:stretch/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2C1FE-D8CC-47F0-A281-C8B79545E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BBE7C-1576-4F08-A51F-6D7BB9050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b="25555"/>
          <a:stretch/>
        </p:blipFill>
        <p:spPr>
          <a:xfrm>
            <a:off x="0" y="4114800"/>
            <a:ext cx="121920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FCB59-C9C3-474E-9285-075EF11E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4"/>
          <a:stretch/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1993</Words>
  <Application>Microsoft Macintosh PowerPoint</Application>
  <PresentationFormat>Widescreen</PresentationFormat>
  <Paragraphs>237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Calibri</vt:lpstr>
      <vt:lpstr>Arial</vt:lpstr>
      <vt:lpstr>Consolas</vt:lpstr>
      <vt:lpstr>Rubik</vt:lpstr>
      <vt:lpstr>Rokkitt</vt:lpstr>
      <vt:lpstr>72</vt:lpstr>
      <vt:lpstr>Office Theme</vt:lpstr>
      <vt:lpstr>Módulo 6</vt:lpstr>
      <vt:lpstr>¿Qué es un String?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Condiciones </vt:lpstr>
      <vt:lpstr>IF</vt:lpstr>
      <vt:lpstr>IF-ELSE</vt:lpstr>
      <vt:lpstr>Expresiones boleanas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Switch</vt:lpstr>
      <vt:lpstr>PowerPoint Presentation</vt:lpstr>
      <vt:lpstr>Usando IFs</vt:lpstr>
      <vt:lpstr>Usando IFs</vt:lpstr>
      <vt:lpstr>Usando IF-ELSE</vt:lpstr>
      <vt:lpstr>Usando IF-ELSE</vt:lpstr>
      <vt:lpstr>Switch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Eduardo Acosta Ramos</cp:lastModifiedBy>
  <cp:revision>50</cp:revision>
  <dcterms:created xsi:type="dcterms:W3CDTF">2020-10-13T14:52:33Z</dcterms:created>
  <dcterms:modified xsi:type="dcterms:W3CDTF">2021-10-18T01:23:16Z</dcterms:modified>
</cp:coreProperties>
</file>